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  <Override PartName="/ppt/media/media2.mp4" ContentType="video/unknown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media3.mp4" ContentType="video/unknown"/>
  <Override PartName="/ppt/media/media4.mp4" ContentType="video/unknown"/>
  <Override PartName="/ppt/media/image18.jpeg" ContentType="image/jpeg"/>
  <Override PartName="/ppt/media/image19.jpeg" ContentType="image/jpeg"/>
  <Override PartName="/ppt/media/image20.jpeg" ContentType="image/jpeg"/>
  <Override PartName="/ppt/media/media5.mp4" ContentType="video/unknown"/>
  <Override PartName="/ppt/media/media6.mp4" ContentType="video/unknown"/>
  <Override PartName="/ppt/media/media7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eorgia"/>
        <a:ea typeface="Georgia"/>
        <a:cs typeface="Georgia"/>
        <a:sym typeface="Georg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D9"/>
          </a:solidFill>
        </a:fill>
      </a:tcStyle>
    </a:wholeTbl>
    <a:band2H>
      <a:tcTxStyle b="def" i="def"/>
      <a:tcStyle>
        <a:tcBdr/>
        <a:fill>
          <a:solidFill>
            <a:srgbClr val="E9E9ED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CFE0"/>
          </a:solidFill>
        </a:fill>
      </a:tcStyle>
    </a:wholeTbl>
    <a:band2H>
      <a:tcTxStyle b="def" i="def"/>
      <a:tcStyle>
        <a:tcBdr/>
        <a:fill>
          <a:solidFill>
            <a:srgbClr val="F0E8F0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BE5"/>
          </a:solidFill>
        </a:fill>
      </a:tcStyle>
    </a:wholeTbl>
    <a:band2H>
      <a:tcTxStyle b="def" i="def"/>
      <a:tcStyle>
        <a:tcBdr/>
        <a:fill>
          <a:solidFill>
            <a:srgbClr val="E9EEF2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eorgia"/>
          <a:ea typeface="Georgia"/>
          <a:cs typeface="Georg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2"/>
          <p:cNvSpPr/>
          <p:nvPr/>
        </p:nvSpPr>
        <p:spPr>
          <a:xfrm flipV="1">
            <a:off x="5410182" y="3810000"/>
            <a:ext cx="3733820" cy="9108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" name="矩形 23"/>
          <p:cNvSpPr/>
          <p:nvPr/>
        </p:nvSpPr>
        <p:spPr>
          <a:xfrm flipV="1">
            <a:off x="5410199" y="3897010"/>
            <a:ext cx="3733803" cy="192025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矩形 24"/>
          <p:cNvSpPr/>
          <p:nvPr/>
        </p:nvSpPr>
        <p:spPr>
          <a:xfrm flipV="1">
            <a:off x="5410199" y="4113389"/>
            <a:ext cx="3733803" cy="12701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" name="矩形 25"/>
          <p:cNvSpPr/>
          <p:nvPr/>
        </p:nvSpPr>
        <p:spPr>
          <a:xfrm flipV="1">
            <a:off x="5410199" y="4164403"/>
            <a:ext cx="1965962" cy="18289"/>
          </a:xfrm>
          <a:prstGeom prst="rect">
            <a:avLst/>
          </a:pr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" name="矩形 26"/>
          <p:cNvSpPr/>
          <p:nvPr/>
        </p:nvSpPr>
        <p:spPr>
          <a:xfrm flipV="1">
            <a:off x="5410199" y="4197793"/>
            <a:ext cx="1965962" cy="12701"/>
          </a:xfrm>
          <a:prstGeom prst="rect">
            <a:avLst/>
          </a:prstGeom>
          <a:solidFill>
            <a:schemeClr val="accent2">
              <a:alpha val="64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圓角矩形 29"/>
          <p:cNvSpPr/>
          <p:nvPr/>
        </p:nvSpPr>
        <p:spPr>
          <a:xfrm>
            <a:off x="5410200" y="3962400"/>
            <a:ext cx="3063240" cy="274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" name="圓角矩形 30"/>
          <p:cNvSpPr/>
          <p:nvPr/>
        </p:nvSpPr>
        <p:spPr>
          <a:xfrm>
            <a:off x="7376507" y="4060983"/>
            <a:ext cx="1600201" cy="3657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矩形 6"/>
          <p:cNvSpPr/>
          <p:nvPr/>
        </p:nvSpPr>
        <p:spPr>
          <a:xfrm>
            <a:off x="1" y="3649662"/>
            <a:ext cx="9144001" cy="244171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矩形 9"/>
          <p:cNvSpPr/>
          <p:nvPr/>
        </p:nvSpPr>
        <p:spPr>
          <a:xfrm>
            <a:off x="0" y="3675526"/>
            <a:ext cx="9144001" cy="14067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" name="矩形 10"/>
          <p:cNvSpPr/>
          <p:nvPr/>
        </p:nvSpPr>
        <p:spPr>
          <a:xfrm flipV="1">
            <a:off x="6414051" y="3643090"/>
            <a:ext cx="2729951" cy="24843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" name="矩形 18"/>
          <p:cNvSpPr/>
          <p:nvPr/>
        </p:nvSpPr>
        <p:spPr>
          <a:xfrm>
            <a:off x="0" y="-1"/>
            <a:ext cx="9144000" cy="3701702"/>
          </a:xfrm>
          <a:prstGeom prst="rect">
            <a:avLst/>
          </a:prstGeom>
          <a:solidFill>
            <a:srgbClr val="4244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大標題文字"/>
          <p:cNvSpPr txBox="1"/>
          <p:nvPr>
            <p:ph type="title"/>
          </p:nvPr>
        </p:nvSpPr>
        <p:spPr>
          <a:xfrm>
            <a:off x="457200" y="2401886"/>
            <a:ext cx="8458200" cy="1470026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6" name="內文層級一…"/>
          <p:cNvSpPr txBox="1"/>
          <p:nvPr>
            <p:ph type="body" sz="quarter" idx="1"/>
          </p:nvPr>
        </p:nvSpPr>
        <p:spPr>
          <a:xfrm>
            <a:off x="457200" y="3899937"/>
            <a:ext cx="4953000" cy="1752601"/>
          </a:xfrm>
          <a:prstGeom prst="rect">
            <a:avLst/>
          </a:prstGeom>
        </p:spPr>
        <p:txBody>
          <a:bodyPr/>
          <a:lstStyle>
            <a:lvl1pPr marL="0" indent="64007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1pPr>
            <a:lvl2pPr marL="0" indent="457200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2pPr>
            <a:lvl3pPr marL="0" indent="914400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3pPr>
            <a:lvl4pPr marL="0" indent="1371600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4pPr>
            <a:lvl5pPr marL="0" indent="1828800">
              <a:buClrTx/>
              <a:buSzTx/>
              <a:buFontTx/>
              <a:buNone/>
              <a:defRPr sz="2400">
                <a:solidFill>
                  <a:srgbClr val="424456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7" name="幻燈片編號"/>
          <p:cNvSpPr txBox="1"/>
          <p:nvPr>
            <p:ph type="sldNum" sz="quarter" idx="2"/>
          </p:nvPr>
        </p:nvSpPr>
        <p:spPr>
          <a:xfrm>
            <a:off x="8725126" y="8755"/>
            <a:ext cx="342675" cy="358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5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大標題文字"/>
          <p:cNvSpPr txBox="1"/>
          <p:nvPr>
            <p:ph type="title"/>
          </p:nvPr>
        </p:nvSpPr>
        <p:spPr>
          <a:xfrm>
            <a:off x="722312" y="1981200"/>
            <a:ext cx="7772401" cy="1362075"/>
          </a:xfrm>
          <a:prstGeom prst="rect">
            <a:avLst/>
          </a:prstGeom>
        </p:spPr>
        <p:txBody>
          <a:bodyPr anchor="b"/>
          <a:lstStyle>
            <a:lvl1pPr>
              <a:defRPr b="1" sz="4300">
                <a:ln w="12700" cap="flat">
                  <a:solidFill>
                    <a:srgbClr val="308790"/>
                  </a:solidFill>
                  <a:prstDash val="solid"/>
                  <a:round/>
                </a:ln>
                <a:solidFill>
                  <a:srgbClr val="FFFFFF"/>
                </a:solidFill>
                <a:effectLst>
                  <a:outerShdw sx="100000" sy="100000" kx="0" ky="0" algn="b" rotWithShape="0" blurRad="38100" dist="38100" dir="540000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54" name="內文層級一…"/>
          <p:cNvSpPr txBox="1"/>
          <p:nvPr>
            <p:ph type="body" sz="quarter" idx="1"/>
          </p:nvPr>
        </p:nvSpPr>
        <p:spPr>
          <a:xfrm>
            <a:off x="722312" y="3367087"/>
            <a:ext cx="7772401" cy="1509713"/>
          </a:xfrm>
          <a:prstGeom prst="rect">
            <a:avLst/>
          </a:prstGeom>
        </p:spPr>
        <p:txBody>
          <a:bodyPr/>
          <a:lstStyle>
            <a:lvl1pPr marL="0" indent="45719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1pPr>
            <a:lvl2pPr marL="0" indent="411480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2pPr>
            <a:lvl3pPr marL="0" indent="704088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3pPr>
            <a:lvl4pPr marL="0" indent="978407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4pPr>
            <a:lvl5pPr marL="0" indent="1207008">
              <a:buClrTx/>
              <a:buSzTx/>
              <a:buFontTx/>
              <a:buNone/>
              <a:defRPr sz="2100">
                <a:solidFill>
                  <a:srgbClr val="424456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3" name="內文層級一…"/>
          <p:cNvSpPr txBox="1"/>
          <p:nvPr>
            <p:ph type="body" sz="half" idx="1"/>
          </p:nvPr>
        </p:nvSpPr>
        <p:spPr>
          <a:xfrm>
            <a:off x="457200" y="2249423"/>
            <a:ext cx="4038600" cy="452596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671362" indent="-259882">
              <a:defRPr sz="2000"/>
            </a:lvl2pPr>
            <a:lvl3pPr marL="947927" indent="-243839">
              <a:defRPr sz="2000"/>
            </a:lvl3pPr>
            <a:lvl4pPr marL="1201927" indent="-223520">
              <a:defRPr sz="2000"/>
            </a:lvl4pPr>
            <a:lvl5pPr marL="1410208" indent="-203200">
              <a:defRPr sz="20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大標題文字"/>
          <p:cNvSpPr txBox="1"/>
          <p:nvPr>
            <p:ph type="title"/>
          </p:nvPr>
        </p:nvSpPr>
        <p:spPr>
          <a:xfrm>
            <a:off x="381000" y="1143000"/>
            <a:ext cx="8382000" cy="106984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2" name="內文層級一…"/>
          <p:cNvSpPr txBox="1"/>
          <p:nvPr>
            <p:ph type="body" sz="quarter" idx="1"/>
          </p:nvPr>
        </p:nvSpPr>
        <p:spPr>
          <a:xfrm>
            <a:off x="381000" y="2244969"/>
            <a:ext cx="4041648" cy="457201"/>
          </a:xfrm>
          <a:prstGeom prst="rect">
            <a:avLst/>
          </a:prstGeom>
          <a:solidFill>
            <a:srgbClr val="328E97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>
            <a:lvl1pPr marL="0" indent="45719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1pPr>
            <a:lvl2pPr marL="0" indent="411480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2pPr>
            <a:lvl3pPr marL="0" indent="70408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3pPr>
            <a:lvl4pPr marL="0" indent="978407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4pPr>
            <a:lvl5pPr marL="0" indent="1207008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3" name="文字版面配置區 3"/>
          <p:cNvSpPr/>
          <p:nvPr>
            <p:ph type="body" sz="quarter" idx="13"/>
          </p:nvPr>
        </p:nvSpPr>
        <p:spPr>
          <a:xfrm>
            <a:off x="4721225" y="2244969"/>
            <a:ext cx="4041775" cy="457201"/>
          </a:xfrm>
          <a:prstGeom prst="rect">
            <a:avLst/>
          </a:prstGeom>
          <a:solidFill>
            <a:srgbClr val="328E97">
              <a:alpha val="25000"/>
            </a:srgbClr>
          </a:solidFill>
          <a:ln>
            <a:solidFill>
              <a:schemeClr val="accent2"/>
            </a:solidFill>
            <a:round/>
          </a:ln>
        </p:spPr>
        <p:txBody>
          <a:bodyPr anchor="ctr"/>
          <a:lstStyle/>
          <a:p>
            <a:pPr marL="0" indent="45719">
              <a:buClrTx/>
              <a:buSzTx/>
              <a:buFontTx/>
              <a:buNone/>
              <a:defRPr b="1" sz="1900">
                <a:solidFill>
                  <a:srgbClr val="414141"/>
                </a:solidFill>
              </a:defRPr>
            </a:pPr>
          </a:p>
        </p:txBody>
      </p:sp>
      <p:sp>
        <p:nvSpPr>
          <p:cNvPr id="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大標題文字"/>
          <p:cNvSpPr txBox="1"/>
          <p:nvPr>
            <p:ph type="title"/>
          </p:nvPr>
        </p:nvSpPr>
        <p:spPr>
          <a:xfrm>
            <a:off x="457200" y="1143000"/>
            <a:ext cx="8229600" cy="106984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8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大標題文字"/>
          <p:cNvSpPr txBox="1"/>
          <p:nvPr>
            <p:ph type="title"/>
          </p:nvPr>
        </p:nvSpPr>
        <p:spPr>
          <a:xfrm>
            <a:off x="5353496" y="1101970"/>
            <a:ext cx="3383281" cy="877825"/>
          </a:xfrm>
          <a:prstGeom prst="rect">
            <a:avLst/>
          </a:prstGeom>
        </p:spPr>
        <p:txBody>
          <a:bodyPr anchor="b"/>
          <a:lstStyle>
            <a:lvl1pPr>
              <a:defRPr b="1" sz="1800"/>
            </a:lvl1pPr>
          </a:lstStyle>
          <a:p>
            <a:pPr/>
            <a:r>
              <a:t>大標題文字</a:t>
            </a:r>
          </a:p>
        </p:txBody>
      </p:sp>
      <p:sp>
        <p:nvSpPr>
          <p:cNvPr id="97" name="內文層級一…"/>
          <p:cNvSpPr txBox="1"/>
          <p:nvPr>
            <p:ph type="body" sz="half" idx="1"/>
          </p:nvPr>
        </p:nvSpPr>
        <p:spPr>
          <a:xfrm>
            <a:off x="5353496" y="2010727"/>
            <a:ext cx="3383281" cy="4617721"/>
          </a:xfrm>
          <a:prstGeom prst="rect">
            <a:avLst/>
          </a:prstGeom>
        </p:spPr>
        <p:txBody>
          <a:bodyPr/>
          <a:lstStyle>
            <a:lvl1pPr marL="0" indent="9144">
              <a:buClrTx/>
              <a:buSzTx/>
              <a:buFontTx/>
              <a:buNone/>
              <a:defRPr sz="1400"/>
            </a:lvl1pPr>
            <a:lvl2pPr marL="0" indent="411480">
              <a:buClrTx/>
              <a:buSzTx/>
              <a:buFontTx/>
              <a:buNone/>
              <a:defRPr sz="1400"/>
            </a:lvl2pPr>
            <a:lvl3pPr marL="0" indent="704088">
              <a:buClrTx/>
              <a:buSzTx/>
              <a:buFontTx/>
              <a:buNone/>
              <a:defRPr sz="1400"/>
            </a:lvl3pPr>
            <a:lvl4pPr marL="0" indent="978407">
              <a:buClrTx/>
              <a:buSzTx/>
              <a:buFontTx/>
              <a:buNone/>
              <a:defRPr sz="1400"/>
            </a:lvl4pPr>
            <a:lvl5pPr marL="0" indent="1207008">
              <a:buClrTx/>
              <a:buSzTx/>
              <a:buFontTx/>
              <a:buNone/>
              <a:defRPr sz="1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大標題文字"/>
          <p:cNvSpPr txBox="1"/>
          <p:nvPr>
            <p:ph type="title"/>
          </p:nvPr>
        </p:nvSpPr>
        <p:spPr>
          <a:xfrm>
            <a:off x="5440433" y="1109160"/>
            <a:ext cx="586804" cy="4681638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b="1" sz="2000"/>
            </a:lvl1pPr>
          </a:lstStyle>
          <a:p>
            <a:pPr/>
            <a:r>
              <a:t>大標題文字</a:t>
            </a:r>
          </a:p>
        </p:txBody>
      </p:sp>
      <p:sp>
        <p:nvSpPr>
          <p:cNvPr id="106" name="圖片版面配置區 2"/>
          <p:cNvSpPr/>
          <p:nvPr>
            <p:ph type="pic" sz="half" idx="13"/>
          </p:nvPr>
        </p:nvSpPr>
        <p:spPr>
          <a:xfrm>
            <a:off x="403670" y="1143000"/>
            <a:ext cx="4572001" cy="4572000"/>
          </a:xfrm>
          <a:prstGeom prst="rect">
            <a:avLst/>
          </a:prstGeom>
          <a:ln w="50800">
            <a:solidFill>
              <a:srgbClr val="FFFFFF"/>
            </a:solidFill>
            <a:miter lim="800000"/>
          </a:ln>
          <a:effectLst>
            <a:outerShdw sx="100000" sy="100000" kx="0" ky="0" algn="b" rotWithShape="0" blurRad="63500" dist="31750" dir="4800000">
              <a:srgbClr val="000000">
                <a:alpha val="25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7" name="內文層級一…"/>
          <p:cNvSpPr txBox="1"/>
          <p:nvPr>
            <p:ph type="body" sz="quarter" idx="1"/>
          </p:nvPr>
        </p:nvSpPr>
        <p:spPr>
          <a:xfrm>
            <a:off x="6088443" y="3274307"/>
            <a:ext cx="2590801" cy="25164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1300"/>
            </a:lvl1pPr>
            <a:lvl2pPr marL="0" indent="411480">
              <a:spcBef>
                <a:spcPts val="0"/>
              </a:spcBef>
              <a:buClrTx/>
              <a:buSzTx/>
              <a:buFontTx/>
              <a:buNone/>
              <a:defRPr sz="1300"/>
            </a:lvl2pPr>
            <a:lvl3pPr marL="0" indent="704088">
              <a:spcBef>
                <a:spcPts val="0"/>
              </a:spcBef>
              <a:buClrTx/>
              <a:buSzTx/>
              <a:buFontTx/>
              <a:buNone/>
              <a:defRPr sz="1300"/>
            </a:lvl3pPr>
            <a:lvl4pPr marL="0" indent="978407">
              <a:spcBef>
                <a:spcPts val="0"/>
              </a:spcBef>
              <a:buClrTx/>
              <a:buSzTx/>
              <a:buFontTx/>
              <a:buNone/>
              <a:defRPr sz="1300"/>
            </a:lvl4pPr>
            <a:lvl5pPr marL="0" indent="1207008">
              <a:spcBef>
                <a:spcPts val="0"/>
              </a:spcBef>
              <a:buClrTx/>
              <a:buSzTx/>
              <a:buFontTx/>
              <a:buNone/>
              <a:defRPr sz="13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7"/>
          <p:cNvSpPr/>
          <p:nvPr/>
        </p:nvSpPr>
        <p:spPr>
          <a:xfrm>
            <a:off x="1" y="366817"/>
            <a:ext cx="9144001" cy="84408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rgbClr val="42445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矩形 29"/>
          <p:cNvSpPr/>
          <p:nvPr/>
        </p:nvSpPr>
        <p:spPr>
          <a:xfrm>
            <a:off x="0" y="308275"/>
            <a:ext cx="9144001" cy="9144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矩形 30"/>
          <p:cNvSpPr/>
          <p:nvPr/>
        </p:nvSpPr>
        <p:spPr>
          <a:xfrm flipV="1">
            <a:off x="5410182" y="360246"/>
            <a:ext cx="3733820" cy="91088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" name="矩形 31"/>
          <p:cNvSpPr/>
          <p:nvPr/>
        </p:nvSpPr>
        <p:spPr>
          <a:xfrm flipV="1">
            <a:off x="5410199" y="440111"/>
            <a:ext cx="3733803" cy="180036"/>
          </a:xfrm>
          <a:prstGeom prst="rect">
            <a:avLst/>
          </a:pr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圓角矩形 32"/>
          <p:cNvSpPr/>
          <p:nvPr/>
        </p:nvSpPr>
        <p:spPr>
          <a:xfrm>
            <a:off x="5407338" y="497503"/>
            <a:ext cx="3063241" cy="274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" name="圓角矩形 33"/>
          <p:cNvSpPr/>
          <p:nvPr/>
        </p:nvSpPr>
        <p:spPr>
          <a:xfrm>
            <a:off x="7373646" y="588942"/>
            <a:ext cx="1600201" cy="3657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" name="矩形 34"/>
          <p:cNvSpPr/>
          <p:nvPr/>
        </p:nvSpPr>
        <p:spPr>
          <a:xfrm>
            <a:off x="9084965" y="-2001"/>
            <a:ext cx="57627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" name="矩形 35"/>
          <p:cNvSpPr/>
          <p:nvPr/>
        </p:nvSpPr>
        <p:spPr>
          <a:xfrm>
            <a:off x="9044481" y="-2001"/>
            <a:ext cx="27433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" name="矩形 36"/>
          <p:cNvSpPr/>
          <p:nvPr/>
        </p:nvSpPr>
        <p:spPr>
          <a:xfrm>
            <a:off x="9023650" y="-2001"/>
            <a:ext cx="12701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" name="矩形 37"/>
          <p:cNvSpPr/>
          <p:nvPr/>
        </p:nvSpPr>
        <p:spPr>
          <a:xfrm>
            <a:off x="8975422" y="-2001"/>
            <a:ext cx="27433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矩形 38"/>
          <p:cNvSpPr/>
          <p:nvPr/>
        </p:nvSpPr>
        <p:spPr>
          <a:xfrm>
            <a:off x="8915676" y="379"/>
            <a:ext cx="54865" cy="585218"/>
          </a:xfrm>
          <a:prstGeom prst="rect">
            <a:avLst/>
          </a:pr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矩形 39"/>
          <p:cNvSpPr/>
          <p:nvPr/>
        </p:nvSpPr>
        <p:spPr>
          <a:xfrm>
            <a:off x="8871696" y="379"/>
            <a:ext cx="12701" cy="585218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大標題文字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16" name="內文層級一…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" name="幻燈片編號"/>
          <p:cNvSpPr txBox="1"/>
          <p:nvPr>
            <p:ph type="sldNum" sz="quarter" idx="2"/>
          </p:nvPr>
        </p:nvSpPr>
        <p:spPr>
          <a:xfrm>
            <a:off x="8594061" y="9891"/>
            <a:ext cx="342675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solidFill>
            <a:srgbClr val="424456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365759" marR="0" indent="-256031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677359" marR="0" indent="-26587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▫"/>
        <a:tabLst/>
        <a:defRPr b="0" baseline="0" cap="none" i="0" spc="0" strike="noStrike" sz="28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960120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1234439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●"/>
        <a:tabLst/>
        <a:defRPr b="0" baseline="0" cap="none" i="0" spc="0" strike="noStrike" sz="28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1463040" marR="0" indent="-256032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▫"/>
        <a:tabLst/>
        <a:defRPr b="0" baseline="0" cap="none" i="0" spc="0" strike="noStrike" sz="28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1710944" marR="0" indent="-284480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▫"/>
        <a:tabLst/>
        <a:defRPr b="0" baseline="0" cap="none" i="0" spc="0" strike="noStrike" sz="28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1965959" marR="0" indent="-32003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▫"/>
        <a:tabLst/>
        <a:defRPr b="0" baseline="0" cap="none" i="0" spc="0" strike="noStrike" sz="28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2188463" marR="0" indent="-341375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◦"/>
        <a:tabLst/>
        <a:defRPr b="0" baseline="0" cap="none" i="0" spc="0" strike="noStrike" sz="28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2423159" marR="0" indent="-365759" algn="l" defTabSz="914400" rtl="0" latinLnBrk="0">
        <a:lnSpc>
          <a:spcPct val="100000"/>
        </a:lnSpc>
        <a:spcBef>
          <a:spcPts val="300"/>
        </a:spcBef>
        <a:spcAft>
          <a:spcPts val="0"/>
        </a:spcAft>
        <a:buClr>
          <a:schemeClr val="accent3"/>
        </a:buClr>
        <a:buSzPct val="100000"/>
        <a:buFont typeface="Georgia"/>
        <a:buChar char="◦"/>
        <a:tabLst/>
        <a:defRPr b="0" baseline="0" cap="none" i="0" spc="0" strike="noStrike" sz="2800" u="none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eorgi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6.png"/><Relationship Id="rId5" Type="http://schemas.openxmlformats.org/officeDocument/2006/relationships/video" Target="../media/media4.mp4"/><Relationship Id="rId6" Type="http://schemas.microsoft.com/office/2007/relationships/media" Target="../media/media4.mp4"/><Relationship Id="rId7" Type="http://schemas.openxmlformats.org/officeDocument/2006/relationships/image" Target="../media/image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petitions.codalab.org/competitions/32413?secret_key=28ac9144-e2a4-498c-b747-15e9fb3282db" TargetMode="External"/><Relationship Id="rId3" Type="http://schemas.openxmlformats.org/officeDocument/2006/relationships/hyperlink" Target="https://arxiv.org/pdf/2104.02409.pdf" TargetMode="External"/><Relationship Id="rId4" Type="http://schemas.openxmlformats.org/officeDocument/2006/relationships/hyperlink" Target="https://cool.ntu.edu.tw/courses/5440/files/776891?module_item_id=231058" TargetMode="Externa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8.png"/><Relationship Id="rId5" Type="http://schemas.openxmlformats.org/officeDocument/2006/relationships/video" Target="../media/media6.mp4"/><Relationship Id="rId6" Type="http://schemas.microsoft.com/office/2007/relationships/media" Target="../media/media6.mp4"/><Relationship Id="rId7" Type="http://schemas.openxmlformats.org/officeDocument/2006/relationships/image" Target="../media/image9.png"/><Relationship Id="rId8" Type="http://schemas.openxmlformats.org/officeDocument/2006/relationships/video" Target="../media/media7.mp4"/><Relationship Id="rId9" Type="http://schemas.microsoft.com/office/2007/relationships/media" Target="../media/media7.mp4"/><Relationship Id="rId10" Type="http://schemas.openxmlformats.org/officeDocument/2006/relationships/image" Target="../media/image10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標題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Project Report</a:t>
            </a:r>
            <a:br/>
            <a:r>
              <a:rPr sz="3200"/>
              <a:t>Video Frame Interpolation Challenge</a:t>
            </a:r>
          </a:p>
        </p:txBody>
      </p:sp>
      <p:sp>
        <p:nvSpPr>
          <p:cNvPr id="118" name="副標題 2"/>
          <p:cNvSpPr txBox="1"/>
          <p:nvPr>
            <p:ph type="subTitle" sz="quarter" idx="1"/>
          </p:nvPr>
        </p:nvSpPr>
        <p:spPr>
          <a:xfrm>
            <a:off x="457199" y="3899937"/>
            <a:ext cx="5122914" cy="1752601"/>
          </a:xfrm>
          <a:prstGeom prst="rect">
            <a:avLst/>
          </a:prstGeom>
        </p:spPr>
        <p:txBody>
          <a:bodyPr/>
          <a:lstStyle/>
          <a:p>
            <a:pPr indent="58247" defTabSz="832104">
              <a:spcBef>
                <a:spcPts val="200"/>
              </a:spcBef>
              <a:defRPr sz="2184"/>
            </a:pPr>
            <a:r>
              <a:t>Group 24: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明達</a:t>
            </a:r>
            <a:r>
              <a:t>567</a:t>
            </a:r>
          </a:p>
          <a:p>
            <a:pPr indent="58247" defTabSz="832104">
              <a:spcBef>
                <a:spcPts val="200"/>
              </a:spcBef>
              <a:defRPr sz="218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組員</a:t>
            </a:r>
            <a:r>
              <a:t>1: R08921053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電機研二 梁峻瑋</a:t>
            </a:r>
          </a:p>
          <a:p>
            <a:pPr indent="58247" defTabSz="832104">
              <a:spcBef>
                <a:spcPts val="200"/>
              </a:spcBef>
              <a:defRPr sz="218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組員</a:t>
            </a:r>
            <a:r>
              <a:t>2:</a:t>
            </a:r>
            <a:r>
              <a:t> </a:t>
            </a:r>
            <a:r>
              <a:t>R08921078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電機研二 鍾淳鎰</a:t>
            </a:r>
          </a:p>
          <a:p>
            <a:pPr indent="58247" defTabSz="832104">
              <a:spcBef>
                <a:spcPts val="200"/>
              </a:spcBef>
              <a:defRPr sz="2184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組員</a:t>
            </a:r>
            <a:r>
              <a:t>3: R09921092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電機研一 黃靖中</a:t>
            </a:r>
          </a:p>
        </p:txBody>
      </p:sp>
      <p:sp>
        <p:nvSpPr>
          <p:cNvPr id="119" name="投影片編號版面配置區 7"/>
          <p:cNvSpPr txBox="1"/>
          <p:nvPr>
            <p:ph type="sldNum" sz="quarter" idx="2"/>
          </p:nvPr>
        </p:nvSpPr>
        <p:spPr>
          <a:xfrm>
            <a:off x="8865433" y="8756"/>
            <a:ext cx="202368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2" name="橢圓形圖說文字 8"/>
          <p:cNvGrpSpPr/>
          <p:nvPr/>
        </p:nvGrpSpPr>
        <p:grpSpPr>
          <a:xfrm>
            <a:off x="5580112" y="4581128"/>
            <a:ext cx="3240361" cy="1872209"/>
            <a:chOff x="0" y="0"/>
            <a:chExt cx="3240359" cy="1872208"/>
          </a:xfrm>
        </p:grpSpPr>
        <p:sp>
          <p:nvSpPr>
            <p:cNvPr id="120" name="泡泡引言框"/>
            <p:cNvSpPr/>
            <p:nvPr/>
          </p:nvSpPr>
          <p:spPr>
            <a:xfrm>
              <a:off x="0" y="0"/>
              <a:ext cx="3240360" cy="1872209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accent1"/>
            </a:solidFill>
            <a:ln w="19050" cap="flat">
              <a:solidFill>
                <a:srgbClr val="3D3D6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" name="“7張圖表”圖解專題"/>
            <p:cNvSpPr txBox="1"/>
            <p:nvPr/>
          </p:nvSpPr>
          <p:spPr>
            <a:xfrm>
              <a:off x="474539" y="45834"/>
              <a:ext cx="2291282" cy="178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4000">
                  <a:solidFill>
                    <a:srgbClr val="FFFF00"/>
                  </a:solidFill>
                </a:defRPr>
              </a:pPr>
              <a:r>
                <a:t>“7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張圖表</a:t>
              </a:r>
              <a:r>
                <a:t>”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圖解專題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Estimate occlusions masks</a:t>
            </a:r>
          </a:p>
        </p:txBody>
      </p:sp>
      <p:sp>
        <p:nvSpPr>
          <p:cNvPr id="159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有針對</a:t>
            </a:r>
            <a:r>
              <a:t>Range Map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演算法做任何變化</a:t>
            </a:r>
            <a:r>
              <a:t>?</a:t>
            </a:r>
          </a:p>
        </p:txBody>
      </p:sp>
      <p:sp>
        <p:nvSpPr>
          <p:cNvPr id="160" name="投影片編號版面配置區 3"/>
          <p:cNvSpPr txBox="1"/>
          <p:nvPr>
            <p:ph type="sldNum" sz="quarter" idx="2"/>
          </p:nvPr>
        </p:nvSpPr>
        <p:spPr>
          <a:xfrm>
            <a:off x="8594061" y="9892"/>
            <a:ext cx="342675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Estimate occlusions masks</a:t>
            </a:r>
          </a:p>
        </p:txBody>
      </p:sp>
      <p:sp>
        <p:nvSpPr>
          <p:cNvPr id="163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有針對</a:t>
            </a:r>
            <a:r>
              <a:t>Range Map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演算法做任何變化</a:t>
            </a:r>
            <a:r>
              <a:t>?</a:t>
            </a:r>
          </a:p>
          <a:p>
            <a:pPr/>
            <a:r>
              <a:t>A: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如果一個</a:t>
            </a:r>
            <a:r>
              <a:t>pixel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9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宮格內</a:t>
            </a:r>
            <a:r>
              <a:t>, #bad pixel&gt;2,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才會把它當成</a:t>
            </a:r>
            <a:r>
              <a:t>occlusion.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也就是</a:t>
            </a:r>
            <a:r>
              <a:t>”threshold”.</a:t>
            </a:r>
          </a:p>
        </p:txBody>
      </p:sp>
      <p:sp>
        <p:nvSpPr>
          <p:cNvPr id="164" name="投影片編號版面配置區 3"/>
          <p:cNvSpPr txBox="1"/>
          <p:nvPr>
            <p:ph type="sldNum" sz="quarter" idx="2"/>
          </p:nvPr>
        </p:nvSpPr>
        <p:spPr>
          <a:xfrm>
            <a:off x="8636142" y="9892"/>
            <a:ext cx="300594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Estimate occlusions masks</a:t>
            </a:r>
          </a:p>
        </p:txBody>
      </p:sp>
      <p:sp>
        <p:nvSpPr>
          <p:cNvPr id="167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有針對</a:t>
            </a:r>
            <a:r>
              <a:t>Range Map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演算法做任何變化</a:t>
            </a:r>
            <a:r>
              <a:t>?</a:t>
            </a:r>
          </a:p>
          <a:p>
            <a:pPr/>
            <a:r>
              <a:t>A: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如果一個</a:t>
            </a:r>
            <a:r>
              <a:t>pixel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9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宮格內</a:t>
            </a:r>
            <a:r>
              <a:t>, #bad pixel&gt;2,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才會把它當成</a:t>
            </a:r>
            <a:r>
              <a:t>occlusion.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也就是</a:t>
            </a:r>
            <a:r>
              <a:t>”threshold”.</a:t>
            </a:r>
          </a:p>
        </p:txBody>
      </p:sp>
      <p:sp>
        <p:nvSpPr>
          <p:cNvPr id="168" name="投影片編號版面配置區 3"/>
          <p:cNvSpPr txBox="1"/>
          <p:nvPr>
            <p:ph type="sldNum" sz="quarter" idx="2"/>
          </p:nvPr>
        </p:nvSpPr>
        <p:spPr>
          <a:xfrm>
            <a:off x="8606674" y="9892"/>
            <a:ext cx="330062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9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583" y="3861048"/>
            <a:ext cx="3338190" cy="2580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圖片 5" descr="圖片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3861048"/>
            <a:ext cx="3260362" cy="252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Compute pixel colors</a:t>
            </a:r>
          </a:p>
        </p:txBody>
      </p:sp>
      <p:sp>
        <p:nvSpPr>
          <p:cNvPr id="173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在這部分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你們使用兩個結果做哪些優化</a:t>
            </a:r>
            <a:r>
              <a:t>?</a:t>
            </a:r>
          </a:p>
        </p:txBody>
      </p:sp>
      <p:sp>
        <p:nvSpPr>
          <p:cNvPr id="174" name="投影片編號版面配置區 3"/>
          <p:cNvSpPr txBox="1"/>
          <p:nvPr>
            <p:ph type="sldNum" sz="quarter" idx="2"/>
          </p:nvPr>
        </p:nvSpPr>
        <p:spPr>
          <a:xfrm>
            <a:off x="8608237" y="9892"/>
            <a:ext cx="328499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Compute pixel colors</a:t>
            </a:r>
          </a:p>
        </p:txBody>
      </p:sp>
      <p:sp>
        <p:nvSpPr>
          <p:cNvPr id="177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在這部分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你們使用兩個結果做哪些優化</a:t>
            </a:r>
            <a:r>
              <a:t>?</a:t>
            </a:r>
          </a:p>
          <a:p>
            <a:pPr/>
            <a:r>
              <a:t>A1: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我們對非</a:t>
            </a:r>
            <a:r>
              <a:t>bad-pixel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部分加權</a:t>
            </a:r>
            <a:r>
              <a:t>, ”(1-t)</a:t>
            </a:r>
            <a:r>
              <a:t>*</a:t>
            </a:r>
            <a:r>
              <a:t>x</a:t>
            </a:r>
            <a:r>
              <a:rPr baseline="-25000"/>
              <a:t>0</a:t>
            </a:r>
            <a:r>
              <a:t>+t</a:t>
            </a:r>
            <a:r>
              <a:t>*</a:t>
            </a:r>
            <a:r>
              <a:t>x</a:t>
            </a:r>
            <a:r>
              <a:rPr baseline="-25000"/>
              <a:t>1</a:t>
            </a:r>
            <a:r>
              <a:t>“</a:t>
            </a:r>
          </a:p>
        </p:txBody>
      </p:sp>
      <p:sp>
        <p:nvSpPr>
          <p:cNvPr id="178" name="投影片編號版面配置區 3"/>
          <p:cNvSpPr txBox="1"/>
          <p:nvPr>
            <p:ph type="sldNum" sz="quarter" idx="2"/>
          </p:nvPr>
        </p:nvSpPr>
        <p:spPr>
          <a:xfrm>
            <a:off x="8605223" y="9892"/>
            <a:ext cx="331513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Compute pixel colors</a:t>
            </a:r>
          </a:p>
        </p:txBody>
      </p:sp>
      <p:sp>
        <p:nvSpPr>
          <p:cNvPr id="181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在這部分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你們使用兩個結果做哪些優化</a:t>
            </a:r>
            <a:r>
              <a:t>?</a:t>
            </a:r>
          </a:p>
          <a:p>
            <a:pPr/>
            <a:r>
              <a:t>A1: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我們對非</a:t>
            </a:r>
            <a:r>
              <a:t>bad-pixel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部分加權</a:t>
            </a:r>
            <a:r>
              <a:t>, ”(1-t)</a:t>
            </a:r>
            <a:r>
              <a:t>*</a:t>
            </a:r>
            <a:r>
              <a:t>x</a:t>
            </a:r>
            <a:r>
              <a:rPr baseline="-25000"/>
              <a:t>0</a:t>
            </a:r>
            <a:r>
              <a:t>+t</a:t>
            </a:r>
            <a:r>
              <a:t>*</a:t>
            </a:r>
            <a:r>
              <a:t>x</a:t>
            </a:r>
            <a:r>
              <a:rPr baseline="-25000"/>
              <a:t>1</a:t>
            </a:r>
            <a:r>
              <a:t>“</a:t>
            </a:r>
            <a:endParaRPr baseline="-25000"/>
          </a:p>
          <a:p>
            <a:pPr/>
            <a:r>
              <a:t>A2: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至於兩圖都是</a:t>
            </a:r>
            <a:r>
              <a:t>bad-pixel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部分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則用原圖補丁</a:t>
            </a:r>
          </a:p>
        </p:txBody>
      </p:sp>
      <p:sp>
        <p:nvSpPr>
          <p:cNvPr id="182" name="投影片編號版面配置區 3"/>
          <p:cNvSpPr txBox="1"/>
          <p:nvPr>
            <p:ph type="sldNum" sz="quarter" idx="2"/>
          </p:nvPr>
        </p:nvSpPr>
        <p:spPr>
          <a:xfrm>
            <a:off x="8613595" y="9892"/>
            <a:ext cx="3231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Compute pixel colors</a:t>
            </a:r>
          </a:p>
        </p:txBody>
      </p:sp>
      <p:sp>
        <p:nvSpPr>
          <p:cNvPr id="185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在這部分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你們使用兩個結果做哪些優化</a:t>
            </a:r>
            <a:r>
              <a:t>?</a:t>
            </a:r>
          </a:p>
          <a:p>
            <a:pPr/>
            <a:r>
              <a:t>A1: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我們對非</a:t>
            </a:r>
            <a:r>
              <a:t>bad-pixel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部分加權</a:t>
            </a:r>
            <a:r>
              <a:t>, ”(1-t)</a:t>
            </a:r>
            <a:r>
              <a:t>*</a:t>
            </a:r>
            <a:r>
              <a:t>x</a:t>
            </a:r>
            <a:r>
              <a:rPr baseline="-25000"/>
              <a:t>0</a:t>
            </a:r>
            <a:r>
              <a:t>+t</a:t>
            </a:r>
            <a:r>
              <a:t>*</a:t>
            </a:r>
            <a:r>
              <a:t>x</a:t>
            </a:r>
            <a:r>
              <a:rPr baseline="-25000"/>
              <a:t>1</a:t>
            </a:r>
            <a:r>
              <a:t>“</a:t>
            </a:r>
            <a:endParaRPr baseline="-25000"/>
          </a:p>
          <a:p>
            <a:pPr/>
            <a:r>
              <a:t>A2: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至於兩圖都是</a:t>
            </a:r>
            <a:r>
              <a:t>bad-pixel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部分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則用原圖補丁</a:t>
            </a:r>
          </a:p>
        </p:txBody>
      </p:sp>
      <p:sp>
        <p:nvSpPr>
          <p:cNvPr id="186" name="投影片編號版面配置區 3"/>
          <p:cNvSpPr txBox="1"/>
          <p:nvPr>
            <p:ph type="sldNum" sz="quarter" idx="2"/>
          </p:nvPr>
        </p:nvSpPr>
        <p:spPr>
          <a:xfrm>
            <a:off x="8605000" y="9892"/>
            <a:ext cx="331736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7" name="圖片 7" descr="圖片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536" y="4149080"/>
            <a:ext cx="3724656" cy="2097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圖片 12" descr="圖片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4048" y="4149080"/>
            <a:ext cx="3712413" cy="2088233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向右箭號 13"/>
          <p:cNvSpPr/>
          <p:nvPr/>
        </p:nvSpPr>
        <p:spPr>
          <a:xfrm>
            <a:off x="4283967" y="4941168"/>
            <a:ext cx="576065" cy="43204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>
            <a:solidFill>
              <a:srgbClr val="3D3D6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92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>
              <a:defRPr>
                <a:uFill>
                  <a:solidFill>
                    <a:srgbClr val="FF0000"/>
                  </a:solidFill>
                </a:uFill>
              </a:defRPr>
            </a:pPr>
            <a:r>
              <a:t>Part 1:</a:t>
            </a:r>
            <a:r>
              <a:rPr>
                <a:uFillTx/>
                <a:latin typeface="+mj-lt"/>
                <a:ea typeface="+mj-ea"/>
                <a:cs typeface="+mj-cs"/>
                <a:sym typeface="Helvetica"/>
              </a:rPr>
              <a:t>說明模型</a:t>
            </a:r>
            <a:r>
              <a:t> </a:t>
            </a:r>
            <a:r>
              <a:t>(4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張圖</a:t>
            </a:r>
            <a:r>
              <a:t>)</a:t>
            </a:r>
          </a:p>
          <a:p>
            <a:pPr>
              <a:defRPr u="sng">
                <a:uFill>
                  <a:solidFill>
                    <a:srgbClr val="FF0000"/>
                  </a:solidFill>
                </a:uFill>
              </a:defRPr>
            </a:pPr>
            <a:r>
              <a:t>Experiment DEMO</a:t>
            </a:r>
            <a:r>
              <a:t> </a:t>
            </a:r>
            <a:r>
              <a:t>(3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個影片</a:t>
            </a:r>
            <a:r>
              <a:t>)</a:t>
            </a:r>
          </a:p>
        </p:txBody>
      </p:sp>
      <p:sp>
        <p:nvSpPr>
          <p:cNvPr id="193" name="投影片編號版面配置區 3"/>
          <p:cNvSpPr txBox="1"/>
          <p:nvPr>
            <p:ph type="sldNum" sz="quarter" idx="2"/>
          </p:nvPr>
        </p:nvSpPr>
        <p:spPr>
          <a:xfrm>
            <a:off x="8619511" y="9892"/>
            <a:ext cx="317225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ex:1_30fps_to_240fps/0/  before vs. after</a:t>
            </a:r>
          </a:p>
        </p:txBody>
      </p:sp>
      <p:sp>
        <p:nvSpPr>
          <p:cNvPr id="196" name="投影片編號版面配置區 3"/>
          <p:cNvSpPr txBox="1"/>
          <p:nvPr>
            <p:ph type="sldNum" sz="quarter" idx="2"/>
          </p:nvPr>
        </p:nvSpPr>
        <p:spPr>
          <a:xfrm>
            <a:off x="8598080" y="9892"/>
            <a:ext cx="338656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內容版面配置區 7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val_task2_before_0_output.mp4" descr="val_task2_before_0_outpu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1616" y="2361187"/>
            <a:ext cx="4436212" cy="2495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val_task2_after_0_output.mp4" descr="val_task2_after_0_output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4678035" y="4120901"/>
            <a:ext cx="4521847" cy="2543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4000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34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42000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ex:1_30fps_to_240fps/2/1</a:t>
            </a:r>
          </a:p>
        </p:txBody>
      </p:sp>
      <p:sp>
        <p:nvSpPr>
          <p:cNvPr id="202" name="投影片編號版面配置區 3"/>
          <p:cNvSpPr txBox="1"/>
          <p:nvPr>
            <p:ph type="sldNum" sz="quarter" idx="2"/>
          </p:nvPr>
        </p:nvSpPr>
        <p:spPr>
          <a:xfrm>
            <a:off x="8605000" y="9892"/>
            <a:ext cx="331736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內容版面配置區 6" descr="內容版面配置區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5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>
              <a:defRPr u="sng">
                <a:uFill>
                  <a:solidFill>
                    <a:srgbClr val="FF0000"/>
                  </a:solidFill>
                </a:uFill>
              </a:defRPr>
            </a:pPr>
            <a:r>
              <a:t>Part 1: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說明模型 </a:t>
            </a:r>
            <a:r>
              <a:t>(4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張圖</a:t>
            </a:r>
            <a:r>
              <a:t>)</a:t>
            </a:r>
          </a:p>
          <a:p>
            <a:pPr>
              <a:defRPr>
                <a:uFill>
                  <a:solidFill>
                    <a:srgbClr val="FF0000"/>
                  </a:solidFill>
                </a:uFill>
              </a:defRPr>
            </a:pPr>
            <a:r>
              <a:t>Experiment DEMO (3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個影片</a:t>
            </a:r>
            <a:r>
              <a:t>)</a:t>
            </a:r>
          </a:p>
        </p:txBody>
      </p:sp>
      <p:sp>
        <p:nvSpPr>
          <p:cNvPr id="126" name="投影片編號版面配置區 3"/>
          <p:cNvSpPr txBox="1"/>
          <p:nvPr>
            <p:ph type="sldNum" sz="quarter" idx="2"/>
          </p:nvPr>
        </p:nvSpPr>
        <p:spPr>
          <a:xfrm>
            <a:off x="8704901" y="9892"/>
            <a:ext cx="231835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ex:1_30fps_to_240fps/2/2</a:t>
            </a:r>
          </a:p>
        </p:txBody>
      </p:sp>
      <p:sp>
        <p:nvSpPr>
          <p:cNvPr id="206" name="投影片編號版面配置區 3"/>
          <p:cNvSpPr txBox="1"/>
          <p:nvPr>
            <p:ph type="sldNum" sz="quarter" idx="2"/>
          </p:nvPr>
        </p:nvSpPr>
        <p:spPr>
          <a:xfrm>
            <a:off x="8564593" y="9892"/>
            <a:ext cx="372143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7" name="內容版面配置區 6" descr="內容版面配置區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ex:1_30fps_to_240fps/2/3</a:t>
            </a:r>
          </a:p>
        </p:txBody>
      </p:sp>
      <p:sp>
        <p:nvSpPr>
          <p:cNvPr id="210" name="投影片編號版面配置區 3"/>
          <p:cNvSpPr txBox="1"/>
          <p:nvPr>
            <p:ph type="sldNum" sz="quarter" idx="2"/>
          </p:nvPr>
        </p:nvSpPr>
        <p:spPr>
          <a:xfrm>
            <a:off x="8606674" y="9892"/>
            <a:ext cx="330062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1" name="內容版面配置區 8" descr="內容版面配置區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ex:1_30fps_to_240fps/2/4</a:t>
            </a:r>
          </a:p>
        </p:txBody>
      </p:sp>
      <p:sp>
        <p:nvSpPr>
          <p:cNvPr id="214" name="投影片編號版面配置區 3"/>
          <p:cNvSpPr txBox="1"/>
          <p:nvPr>
            <p:ph type="sldNum" sz="quarter" idx="2"/>
          </p:nvPr>
        </p:nvSpPr>
        <p:spPr>
          <a:xfrm>
            <a:off x="8577206" y="9892"/>
            <a:ext cx="35953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5" name="內容版面配置區 6" descr="內容版面配置區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ex:1_30fps_to_240fps/2/5</a:t>
            </a:r>
          </a:p>
        </p:txBody>
      </p:sp>
      <p:sp>
        <p:nvSpPr>
          <p:cNvPr id="218" name="投影片編號版面配置區 3"/>
          <p:cNvSpPr txBox="1"/>
          <p:nvPr>
            <p:ph type="sldNum" sz="quarter" idx="2"/>
          </p:nvPr>
        </p:nvSpPr>
        <p:spPr>
          <a:xfrm>
            <a:off x="8578769" y="9892"/>
            <a:ext cx="357967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9" name="內容版面配置區 6" descr="內容版面配置區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ex:1_30fps_to_240fps/2/6</a:t>
            </a:r>
          </a:p>
        </p:txBody>
      </p:sp>
      <p:sp>
        <p:nvSpPr>
          <p:cNvPr id="222" name="投影片編號版面配置區 3"/>
          <p:cNvSpPr txBox="1"/>
          <p:nvPr>
            <p:ph type="sldNum" sz="quarter" idx="2"/>
          </p:nvPr>
        </p:nvSpPr>
        <p:spPr>
          <a:xfrm>
            <a:off x="8575755" y="9892"/>
            <a:ext cx="36098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3" name="內容版面配置區 6" descr="內容版面配置區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ex:1_30fps_to_240fps/2/7</a:t>
            </a:r>
          </a:p>
        </p:txBody>
      </p:sp>
      <p:sp>
        <p:nvSpPr>
          <p:cNvPr id="226" name="投影片編號版面配置區 3"/>
          <p:cNvSpPr txBox="1"/>
          <p:nvPr>
            <p:ph type="sldNum" sz="quarter" idx="2"/>
          </p:nvPr>
        </p:nvSpPr>
        <p:spPr>
          <a:xfrm>
            <a:off x="8584127" y="9892"/>
            <a:ext cx="352609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7" name="內容版面配置區 6" descr="內容版面配置區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內容版面配置區 2"/>
          <p:cNvSpPr txBox="1"/>
          <p:nvPr>
            <p:ph type="body" idx="1"/>
          </p:nvPr>
        </p:nvSpPr>
        <p:spPr>
          <a:xfrm>
            <a:off x="457200" y="2420888"/>
            <a:ext cx="8229600" cy="4153649"/>
          </a:xfrm>
          <a:prstGeom prst="rect">
            <a:avLst/>
          </a:prstGeom>
        </p:spPr>
        <p:txBody>
          <a:bodyPr/>
          <a:lstStyle>
            <a:lvl1pPr marL="256031" indent="-146304">
              <a:buSzTx/>
              <a:buNone/>
              <a:defRPr sz="6000">
                <a:solidFill>
                  <a:srgbClr val="FF0000"/>
                </a:solidFill>
              </a:defRPr>
            </a:lvl1pPr>
          </a:lstStyle>
          <a:p>
            <a:pPr/>
            <a:r>
              <a:t>Let’s see Ground Truth</a:t>
            </a:r>
          </a:p>
        </p:txBody>
      </p:sp>
      <p:sp>
        <p:nvSpPr>
          <p:cNvPr id="230" name="投影片編號版面配置區 3"/>
          <p:cNvSpPr txBox="1"/>
          <p:nvPr>
            <p:ph type="sldNum" sz="quarter" idx="2"/>
          </p:nvPr>
        </p:nvSpPr>
        <p:spPr>
          <a:xfrm>
            <a:off x="8575532" y="9892"/>
            <a:ext cx="361204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ex:1_30fps_to_240fps/2/1</a:t>
            </a:r>
          </a:p>
        </p:txBody>
      </p:sp>
      <p:sp>
        <p:nvSpPr>
          <p:cNvPr id="233" name="投影片編號版面配置區 3"/>
          <p:cNvSpPr txBox="1"/>
          <p:nvPr>
            <p:ph type="sldNum" sz="quarter" idx="2"/>
          </p:nvPr>
        </p:nvSpPr>
        <p:spPr>
          <a:xfrm>
            <a:off x="8590043" y="9892"/>
            <a:ext cx="346693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4" name="內容版面配置區 7" descr="內容版面配置區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ex:1_30fps_to_240fps/2/2</a:t>
            </a:r>
          </a:p>
        </p:txBody>
      </p:sp>
      <p:sp>
        <p:nvSpPr>
          <p:cNvPr id="237" name="投影片編號版面配置區 3"/>
          <p:cNvSpPr txBox="1"/>
          <p:nvPr>
            <p:ph type="sldNum" sz="quarter" idx="2"/>
          </p:nvPr>
        </p:nvSpPr>
        <p:spPr>
          <a:xfrm>
            <a:off x="8568612" y="9892"/>
            <a:ext cx="368124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內容版面配置區 5" descr="內容版面配置區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ex:1_30fps_to_240fps/2/3</a:t>
            </a:r>
          </a:p>
        </p:txBody>
      </p:sp>
      <p:sp>
        <p:nvSpPr>
          <p:cNvPr id="241" name="投影片編號版面配置區 3"/>
          <p:cNvSpPr txBox="1"/>
          <p:nvPr>
            <p:ph type="sldNum" sz="quarter" idx="2"/>
          </p:nvPr>
        </p:nvSpPr>
        <p:spPr>
          <a:xfrm>
            <a:off x="8575532" y="9892"/>
            <a:ext cx="361204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2" name="內容版面配置區 5" descr="內容版面配置區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3920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1960"/>
              <a:t>Optical Flow estimation</a:t>
            </a:r>
          </a:p>
        </p:txBody>
      </p:sp>
      <p:sp>
        <p:nvSpPr>
          <p:cNvPr id="129" name="內容版面配置區 4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為何要選擇機器學習模型</a:t>
            </a:r>
            <a:r>
              <a:t>, PWC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和</a:t>
            </a:r>
            <a:r>
              <a:t>GMA?</a:t>
            </a:r>
          </a:p>
        </p:txBody>
      </p:sp>
      <p:sp>
        <p:nvSpPr>
          <p:cNvPr id="130" name="投影片編號版面配置區 3"/>
          <p:cNvSpPr txBox="1"/>
          <p:nvPr>
            <p:ph type="sldNum" sz="quarter" idx="2"/>
          </p:nvPr>
        </p:nvSpPr>
        <p:spPr>
          <a:xfrm>
            <a:off x="8706464" y="9892"/>
            <a:ext cx="230272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ex:1_30fps_to_240fps/2/4</a:t>
            </a:r>
          </a:p>
        </p:txBody>
      </p:sp>
      <p:sp>
        <p:nvSpPr>
          <p:cNvPr id="245" name="投影片編號版面配置區 3"/>
          <p:cNvSpPr txBox="1"/>
          <p:nvPr>
            <p:ph type="sldNum" sz="quarter" idx="2"/>
          </p:nvPr>
        </p:nvSpPr>
        <p:spPr>
          <a:xfrm>
            <a:off x="8566156" y="9892"/>
            <a:ext cx="37058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6" name="內容版面配置區 5" descr="內容版面配置區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ex:1_30fps_to_240fps/2/5</a:t>
            </a:r>
          </a:p>
        </p:txBody>
      </p:sp>
      <p:sp>
        <p:nvSpPr>
          <p:cNvPr id="249" name="投影片編號版面配置區 3"/>
          <p:cNvSpPr txBox="1"/>
          <p:nvPr>
            <p:ph type="sldNum" sz="quarter" idx="2"/>
          </p:nvPr>
        </p:nvSpPr>
        <p:spPr>
          <a:xfrm>
            <a:off x="8608237" y="9892"/>
            <a:ext cx="328499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0" name="內容版面配置區 5" descr="內容版面配置區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ex:1_30fps_to_240fps/2/6</a:t>
            </a:r>
          </a:p>
        </p:txBody>
      </p:sp>
      <p:sp>
        <p:nvSpPr>
          <p:cNvPr id="253" name="投影片編號版面配置區 3"/>
          <p:cNvSpPr txBox="1"/>
          <p:nvPr>
            <p:ph type="sldNum" sz="quarter" idx="2"/>
          </p:nvPr>
        </p:nvSpPr>
        <p:spPr>
          <a:xfrm>
            <a:off x="8578769" y="9892"/>
            <a:ext cx="357967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4" name="內容版面配置區 5" descr="內容版面配置區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ex:1_30fps_to_240fps/2/7</a:t>
            </a:r>
          </a:p>
        </p:txBody>
      </p:sp>
      <p:sp>
        <p:nvSpPr>
          <p:cNvPr id="257" name="投影片編號版面配置區 3"/>
          <p:cNvSpPr txBox="1"/>
          <p:nvPr>
            <p:ph type="sldNum" sz="quarter" idx="2"/>
          </p:nvPr>
        </p:nvSpPr>
        <p:spPr>
          <a:xfrm>
            <a:off x="8580332" y="9892"/>
            <a:ext cx="356404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8" name="內容版面配置區 5" descr="內容版面配置區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132" y="2249488"/>
            <a:ext cx="7687735" cy="4324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 DEMO</a:t>
            </a:r>
            <a:br/>
            <a:r>
              <a:rPr sz="2200"/>
              <a:t>ex: 2_24fps_to_60fps/1/  before vs. after</a:t>
            </a:r>
          </a:p>
        </p:txBody>
      </p:sp>
      <p:sp>
        <p:nvSpPr>
          <p:cNvPr id="261" name="投影片編號版面配置區 3"/>
          <p:cNvSpPr txBox="1"/>
          <p:nvPr>
            <p:ph type="sldNum" sz="quarter" idx="2"/>
          </p:nvPr>
        </p:nvSpPr>
        <p:spPr>
          <a:xfrm>
            <a:off x="8577318" y="9892"/>
            <a:ext cx="359418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內容版面配置區 7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3" name="val_task3_before_1_output.mp4" descr="val_task3_before_1_outpu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9370" y="2827864"/>
            <a:ext cx="4373681" cy="2460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val_task3_after_1_output.mp4" descr="val_task3_after_1_output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4455773" y="4034355"/>
            <a:ext cx="4373681" cy="2460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000" fill="hold"/>
                                        <p:tgtEl>
                                          <p:spTgt spid="2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0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417000" fill="hold"/>
                                        <p:tgtEl>
                                          <p:spTgt spid="2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263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6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</a:t>
            </a:r>
          </a:p>
        </p:txBody>
      </p:sp>
      <p:sp>
        <p:nvSpPr>
          <p:cNvPr id="267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Video Frame Interpolation Challenge</a:t>
            </a:r>
          </a:p>
          <a:p>
            <a:pPr marL="256031" indent="-146304">
              <a:buSzTx/>
              <a:buNone/>
              <a:defRPr sz="1600"/>
            </a:pPr>
            <a:r>
              <a:rPr u="sng">
                <a:solidFill>
                  <a:srgbClr val="67AFBD"/>
                </a:solidFill>
                <a:uFill>
                  <a:solidFill>
                    <a:srgbClr val="67AFBD"/>
                  </a:solidFill>
                </a:uFill>
                <a:hlinkClick r:id="rId2" invalidUrl="" action="" tgtFrame="" tooltip="" history="1" highlightClick="0" endSnd="0"/>
              </a:rPr>
              <a:t>https://competitions.codalab.org/competitions/32413?secret_key=28ac9144-e2a4-498c-b747-15e9fb3282db</a:t>
            </a:r>
          </a:p>
          <a:p>
            <a:pPr marL="256031" indent="-146304">
              <a:buSzTx/>
              <a:buNone/>
              <a:defRPr sz="1600"/>
            </a:pPr>
          </a:p>
          <a:p>
            <a:pPr>
              <a:defRPr sz="16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附圖</a:t>
            </a:r>
            <a:r>
              <a:t>1 (p.5)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擷取自</a:t>
            </a:r>
            <a:r>
              <a:t>” GMA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論文</a:t>
            </a:r>
            <a:r>
              <a:t>”:</a:t>
            </a:r>
          </a:p>
          <a:p>
            <a:pPr marL="256031" indent="-146304">
              <a:buSzTx/>
              <a:buNone/>
              <a:defRPr sz="1600"/>
            </a:pPr>
            <a:r>
              <a:rPr u="sng">
                <a:solidFill>
                  <a:srgbClr val="67AFBD"/>
                </a:solidFill>
                <a:uFill>
                  <a:solidFill>
                    <a:srgbClr val="67AFBD"/>
                  </a:solidFill>
                </a:uFill>
                <a:hlinkClick r:id="rId3" invalidUrl="" action="" tgtFrame="" tooltip="" history="1" highlightClick="0" endSnd="0"/>
              </a:rPr>
              <a:t>https://arxiv.org/pdf/2104.02409.pdf</a:t>
            </a:r>
          </a:p>
          <a:p>
            <a:pPr marL="256031" indent="-146304">
              <a:buSzTx/>
              <a:buNone/>
              <a:defRPr sz="1600"/>
            </a:pPr>
          </a:p>
          <a:p>
            <a:pPr>
              <a:defRPr sz="16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附圖</a:t>
            </a:r>
            <a:r>
              <a:t>2 (p.9)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擷取自</a:t>
            </a:r>
            <a:r>
              <a:t>”TA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投影片</a:t>
            </a:r>
            <a:r>
              <a:t>”:</a:t>
            </a:r>
          </a:p>
          <a:p>
            <a:pPr marL="256031" indent="-146304">
              <a:buSzTx/>
              <a:buNone/>
              <a:defRPr sz="1600"/>
            </a:pPr>
            <a:r>
              <a:rPr u="sng">
                <a:solidFill>
                  <a:srgbClr val="67AFBD"/>
                </a:solidFill>
                <a:uFill>
                  <a:solidFill>
                    <a:srgbClr val="67AFBD"/>
                  </a:solidFill>
                </a:uFill>
                <a:hlinkClick r:id="rId4" invalidUrl="" action="" tgtFrame="" tooltip="" history="1" highlightClick="0" endSnd="0"/>
              </a:rPr>
              <a:t>VFI_Submission_and_Tutorial.pdf</a:t>
            </a:r>
            <a:r>
              <a:rPr u="sng">
                <a:solidFill>
                  <a:srgbClr val="67AFBD"/>
                </a:solidFill>
                <a:uFill>
                  <a:solidFill>
                    <a:srgbClr val="67AFBD"/>
                  </a:solidFill>
                </a:uFill>
                <a:latin typeface="+mj-lt"/>
                <a:ea typeface="+mj-ea"/>
                <a:cs typeface="+mj-cs"/>
                <a:sym typeface="Helvetica"/>
                <a:hlinkClick r:id="rId4" invalidUrl="" action="" tgtFrame="" tooltip="" history="1" highlightClick="0" endSnd="0"/>
              </a:rPr>
              <a:t>： 電腦視覺 </a:t>
            </a:r>
            <a:r>
              <a:rPr u="sng">
                <a:solidFill>
                  <a:srgbClr val="67AFBD"/>
                </a:solidFill>
                <a:uFill>
                  <a:solidFill>
                    <a:srgbClr val="67AFBD"/>
                  </a:solidFill>
                </a:uFill>
                <a:hlinkClick r:id="rId4" invalidUrl="" action="" tgtFrame="" tooltip="" history="1" highlightClick="0" endSnd="0"/>
              </a:rPr>
              <a:t>Computer Vision: from recognition to geometry (ntu.edu.tw)</a:t>
            </a:r>
          </a:p>
          <a:p>
            <a:pPr marL="256031" indent="-146304">
              <a:buSzTx/>
              <a:buNone/>
              <a:defRPr sz="1600"/>
            </a:pPr>
          </a:p>
          <a:p>
            <a:pPr marL="256031" indent="-146304">
              <a:buSzTx/>
              <a:buNone/>
              <a:defRPr sz="1600"/>
            </a:pPr>
            <a:r>
              <a:t> </a:t>
            </a:r>
          </a:p>
        </p:txBody>
      </p:sp>
      <p:sp>
        <p:nvSpPr>
          <p:cNvPr id="268" name="投影片編號版面配置區 3"/>
          <p:cNvSpPr txBox="1"/>
          <p:nvPr>
            <p:ph type="sldNum" sz="quarter" idx="2"/>
          </p:nvPr>
        </p:nvSpPr>
        <p:spPr>
          <a:xfrm>
            <a:off x="8585690" y="9892"/>
            <a:ext cx="351046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Bonus</a:t>
            </a:r>
            <a:br/>
            <a:r>
              <a:rPr sz="2200"/>
              <a:t>motion blur synthesis			</a:t>
            </a:r>
          </a:p>
        </p:txBody>
      </p:sp>
      <p:pic>
        <p:nvPicPr>
          <p:cNvPr id="271" name="內容版面配置區 4" descr="內容版面配置區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958" y="2249417"/>
            <a:ext cx="2282084" cy="405703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投影片編號版面配置區 3"/>
          <p:cNvSpPr txBox="1"/>
          <p:nvPr>
            <p:ph type="sldNum" sz="quarter" idx="2"/>
          </p:nvPr>
        </p:nvSpPr>
        <p:spPr>
          <a:xfrm>
            <a:off x="8577095" y="9892"/>
            <a:ext cx="3596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3" name="00056.jpg" descr="00056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504" y="2249417"/>
            <a:ext cx="2282083" cy="4057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00064.jpg" descr="0006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57413" y="2249417"/>
            <a:ext cx="2278857" cy="405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Bonus</a:t>
            </a:r>
            <a:br/>
            <a:r>
              <a:rPr sz="2200"/>
              <a:t>frame interpolation method			</a:t>
            </a:r>
          </a:p>
        </p:txBody>
      </p:sp>
      <p:sp>
        <p:nvSpPr>
          <p:cNvPr id="277" name="投影片編號版面配置區 3"/>
          <p:cNvSpPr txBox="1"/>
          <p:nvPr>
            <p:ph type="sldNum" sz="quarter" idx="2"/>
          </p:nvPr>
        </p:nvSpPr>
        <p:spPr>
          <a:xfrm>
            <a:off x="8591605" y="9892"/>
            <a:ext cx="34513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內容版面配置區 5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9" name="bonus_input.mp4" descr="bonus_inpu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39704" y="3042138"/>
            <a:ext cx="4156394" cy="2337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bonus_output.mp4" descr="bonus_output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4399596" y="3806150"/>
            <a:ext cx="4410083" cy="2480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rash.mp4" descr="crash.mp4"/>
          <p:cNvPicPr>
            <a:picLocks noChangeAspect="0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4399596" y="689525"/>
            <a:ext cx="4410084" cy="2480673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Input"/>
          <p:cNvSpPr txBox="1"/>
          <p:nvPr/>
        </p:nvSpPr>
        <p:spPr>
          <a:xfrm>
            <a:off x="1937231" y="5529662"/>
            <a:ext cx="66927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Input</a:t>
            </a:r>
          </a:p>
        </p:txBody>
      </p:sp>
      <p:sp>
        <p:nvSpPr>
          <p:cNvPr id="283" name="GT"/>
          <p:cNvSpPr txBox="1"/>
          <p:nvPr/>
        </p:nvSpPr>
        <p:spPr>
          <a:xfrm>
            <a:off x="6398977" y="3239576"/>
            <a:ext cx="41132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GT</a:t>
            </a:r>
          </a:p>
        </p:txBody>
      </p:sp>
      <p:sp>
        <p:nvSpPr>
          <p:cNvPr id="284" name="Ours"/>
          <p:cNvSpPr txBox="1"/>
          <p:nvPr/>
        </p:nvSpPr>
        <p:spPr>
          <a:xfrm>
            <a:off x="6398977" y="6386067"/>
            <a:ext cx="5981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Ours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4000" fill="hold"/>
                                        <p:tgtEl>
                                          <p:spTgt spid="2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334000"/>
                            </p:stCondLst>
                            <p:childTnLst>
                              <p:par>
                                <p:cTn id="8" presetClass="mediacall" nodeType="after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000000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334000"/>
                            </p:stCondLst>
                            <p:childTnLst>
                              <p:par>
                                <p:cTn id="11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489531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3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video fullScrn="0">
              <p:cMediaNode mute="0" showWhenStopped="1" numSld="1" vol="0">
                <p:cTn id="14" fill="hold" display="0">
                  <p:stCondLst>
                    <p:cond delay="indefinite"/>
                  </p:stCondLst>
                </p:cTn>
                <p:tgtEl>
                  <p:spTgt spid="281"/>
                </p:tgtEl>
              </p:cMediaNode>
            </p:video>
            <p:video fullScrn="0">
              <p:cMediaNode mute="0" showWhenStopped="1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27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Result-Table</a:t>
            </a:r>
          </a:p>
        </p:txBody>
      </p:sp>
      <p:sp>
        <p:nvSpPr>
          <p:cNvPr id="287" name="投影片編號版面配置區 4"/>
          <p:cNvSpPr txBox="1"/>
          <p:nvPr>
            <p:ph type="sldNum" sz="quarter" idx="2"/>
          </p:nvPr>
        </p:nvSpPr>
        <p:spPr>
          <a:xfrm>
            <a:off x="8570174" y="9892"/>
            <a:ext cx="366562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內容版面配置區 5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2276872"/>
            <a:ext cx="8179319" cy="4240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Result-Table</a:t>
            </a:r>
          </a:p>
        </p:txBody>
      </p:sp>
      <p:sp>
        <p:nvSpPr>
          <p:cNvPr id="292" name="投影片編號版面配置區 4"/>
          <p:cNvSpPr txBox="1"/>
          <p:nvPr>
            <p:ph type="sldNum" sz="quarter" idx="2"/>
          </p:nvPr>
        </p:nvSpPr>
        <p:spPr>
          <a:xfrm>
            <a:off x="8577095" y="9892"/>
            <a:ext cx="359641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" name="內容版面配置區 5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551" y="2276872"/>
            <a:ext cx="8179319" cy="4240505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向右箭號 6"/>
          <p:cNvSpPr/>
          <p:nvPr/>
        </p:nvSpPr>
        <p:spPr>
          <a:xfrm>
            <a:off x="0" y="5949279"/>
            <a:ext cx="648073" cy="4320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50">
            <a:solidFill>
              <a:srgbClr val="3D3D6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3920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1960"/>
              <a:t>Optical Flow estimation</a:t>
            </a:r>
          </a:p>
        </p:txBody>
      </p:sp>
      <p:sp>
        <p:nvSpPr>
          <p:cNvPr id="133" name="內容版面配置區 4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為何要選擇機器學習模型</a:t>
            </a:r>
            <a:r>
              <a:t>, PWC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和</a:t>
            </a:r>
            <a:r>
              <a:t>GMA?</a:t>
            </a:r>
          </a:p>
          <a:p>
            <a:pPr/>
            <a:r>
              <a:t>A: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縮短開發流程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高品質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受過檢驗</a:t>
            </a:r>
          </a:p>
        </p:txBody>
      </p:sp>
      <p:sp>
        <p:nvSpPr>
          <p:cNvPr id="134" name="投影片編號版面配置區 3"/>
          <p:cNvSpPr txBox="1"/>
          <p:nvPr>
            <p:ph type="sldNum" sz="quarter" idx="2"/>
          </p:nvPr>
        </p:nvSpPr>
        <p:spPr>
          <a:xfrm>
            <a:off x="8703450" y="9892"/>
            <a:ext cx="233286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總結</a:t>
            </a:r>
          </a:p>
        </p:txBody>
      </p:sp>
      <p:sp>
        <p:nvSpPr>
          <p:cNvPr id="298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我們最終使用的版本為</a:t>
            </a:r>
            <a:r>
              <a:t>:</a:t>
            </a:r>
          </a:p>
          <a:p>
            <a:pPr marL="256031" indent="-146304">
              <a:buSzTx/>
              <a:buNone/>
            </a:pPr>
            <a:r>
              <a:t>“</a:t>
            </a:r>
            <a:r>
              <a:rPr sz="2000"/>
              <a:t>GMA + double-back-warp(grid mode ‘bicubic’)  + integrate/pad pixel</a:t>
            </a:r>
            <a:r>
              <a:t>”</a:t>
            </a:r>
          </a:p>
          <a:p>
            <a:pPr marL="256031" indent="-146304">
              <a:buSzTx/>
              <a:buNone/>
            </a:pPr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不加</a:t>
            </a:r>
            <a:r>
              <a:t>Range Map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的</a:t>
            </a:r>
            <a:r>
              <a:t>OCLN.Mask,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會有更好的表現</a:t>
            </a:r>
            <a:r>
              <a:t>.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解決</a:t>
            </a:r>
            <a:r>
              <a:t>OCLN.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現象是個很關鍵的</a:t>
            </a:r>
            <a:r>
              <a:t>future work.</a:t>
            </a:r>
          </a:p>
          <a:p>
            <a:pPr/>
          </a:p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我們最大的優點是選擇</a:t>
            </a:r>
            <a:r>
              <a:t>back-warping,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因此輸出的圖片相當平滑及連續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幾乎沒有黑邊</a:t>
            </a:r>
            <a:r>
              <a:t>,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網格等問題</a:t>
            </a:r>
            <a:r>
              <a:t>.</a:t>
            </a:r>
          </a:p>
        </p:txBody>
      </p:sp>
      <p:sp>
        <p:nvSpPr>
          <p:cNvPr id="299" name="投影片編號版面配置區 3"/>
          <p:cNvSpPr txBox="1"/>
          <p:nvPr>
            <p:ph type="sldNum" sz="quarter" idx="2"/>
          </p:nvPr>
        </p:nvSpPr>
        <p:spPr>
          <a:xfrm>
            <a:off x="8563142" y="9892"/>
            <a:ext cx="373594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2" name="橢圓形圖說文字 5"/>
          <p:cNvGrpSpPr/>
          <p:nvPr/>
        </p:nvGrpSpPr>
        <p:grpSpPr>
          <a:xfrm>
            <a:off x="5940152" y="908720"/>
            <a:ext cx="2520281" cy="1080121"/>
            <a:chOff x="0" y="0"/>
            <a:chExt cx="2520280" cy="1080120"/>
          </a:xfrm>
        </p:grpSpPr>
        <p:sp>
          <p:nvSpPr>
            <p:cNvPr id="300" name="泡泡引言框"/>
            <p:cNvSpPr/>
            <p:nvPr/>
          </p:nvSpPr>
          <p:spPr>
            <a:xfrm>
              <a:off x="0" y="0"/>
              <a:ext cx="2520281" cy="1080121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chemeClr val="accent1"/>
            </a:solidFill>
            <a:ln w="19050" cap="flat">
              <a:solidFill>
                <a:srgbClr val="3D3D6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00"/>
                  </a:solidFill>
                </a:defRPr>
              </a:pPr>
            </a:p>
          </p:txBody>
        </p:sp>
        <p:sp>
          <p:nvSpPr>
            <p:cNvPr id="301" name="最後一頁"/>
            <p:cNvSpPr txBox="1"/>
            <p:nvPr/>
          </p:nvSpPr>
          <p:spPr>
            <a:xfrm>
              <a:off x="369085" y="240339"/>
              <a:ext cx="1782110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>
                <a:defRPr>
                  <a:latin typeface="Georgia"/>
                  <a:ea typeface="Georgia"/>
                  <a:cs typeface="Georgia"/>
                  <a:sym typeface="Georgia"/>
                </a:defRPr>
              </a:pPr>
              <a:r>
                <a:rPr>
                  <a:latin typeface="+mj-lt"/>
                  <a:ea typeface="+mj-ea"/>
                  <a:cs typeface="+mj-cs"/>
                  <a:sym typeface="Helvetica"/>
                </a:rPr>
                <a:t>最後一頁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96111">
              <a:defRPr sz="3920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1960"/>
              <a:t>Optical Flow estimation</a:t>
            </a:r>
          </a:p>
        </p:txBody>
      </p:sp>
      <p:sp>
        <p:nvSpPr>
          <p:cNvPr id="137" name="內容版面配置區 4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為何要選擇機器學習模型</a:t>
            </a:r>
            <a:r>
              <a:t>, PWC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和</a:t>
            </a:r>
            <a:r>
              <a:t>GMA?</a:t>
            </a:r>
          </a:p>
          <a:p>
            <a:pPr/>
            <a:r>
              <a:t>A: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縮短開發流程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高品質</a:t>
            </a:r>
            <a:r>
              <a:t>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受過檢驗</a:t>
            </a:r>
          </a:p>
        </p:txBody>
      </p:sp>
      <p:sp>
        <p:nvSpPr>
          <p:cNvPr id="138" name="投影片編號版面配置區 3"/>
          <p:cNvSpPr txBox="1"/>
          <p:nvPr>
            <p:ph type="sldNum" sz="quarter" idx="2"/>
          </p:nvPr>
        </p:nvSpPr>
        <p:spPr>
          <a:xfrm>
            <a:off x="8711821" y="9892"/>
            <a:ext cx="224915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543" y="3501008"/>
            <a:ext cx="7926388" cy="262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Back-warp the flows</a:t>
            </a:r>
          </a:p>
        </p:txBody>
      </p:sp>
      <p:sp>
        <p:nvSpPr>
          <p:cNvPr id="142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有針對</a:t>
            </a:r>
            <a:r>
              <a:t>Back-warp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演算法做任何變化</a:t>
            </a:r>
            <a:r>
              <a:t>?</a:t>
            </a:r>
          </a:p>
        </p:txBody>
      </p:sp>
      <p:sp>
        <p:nvSpPr>
          <p:cNvPr id="143" name="投影片編號版面配置區 3"/>
          <p:cNvSpPr txBox="1"/>
          <p:nvPr>
            <p:ph type="sldNum" sz="quarter" idx="2"/>
          </p:nvPr>
        </p:nvSpPr>
        <p:spPr>
          <a:xfrm>
            <a:off x="8703227" y="9892"/>
            <a:ext cx="233509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Back-warp the flows</a:t>
            </a:r>
          </a:p>
        </p:txBody>
      </p:sp>
      <p:sp>
        <p:nvSpPr>
          <p:cNvPr id="146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有針對</a:t>
            </a:r>
            <a:r>
              <a:t>Back-warp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演算法做任何變化</a:t>
            </a:r>
            <a:r>
              <a:t>?</a:t>
            </a:r>
          </a:p>
          <a:p>
            <a:pPr/>
            <a:r>
              <a:t>A1: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我們從圖</a:t>
            </a:r>
            <a:r>
              <a:t>0,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圖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分別做</a:t>
            </a:r>
            <a:r>
              <a:t>back-warp,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得兩個結果</a:t>
            </a:r>
          </a:p>
        </p:txBody>
      </p:sp>
      <p:sp>
        <p:nvSpPr>
          <p:cNvPr id="147" name="投影片編號版面配置區 3"/>
          <p:cNvSpPr txBox="1"/>
          <p:nvPr>
            <p:ph type="sldNum" sz="quarter" idx="2"/>
          </p:nvPr>
        </p:nvSpPr>
        <p:spPr>
          <a:xfrm>
            <a:off x="8717737" y="9892"/>
            <a:ext cx="218999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Back-warp the flows</a:t>
            </a:r>
          </a:p>
        </p:txBody>
      </p:sp>
      <p:sp>
        <p:nvSpPr>
          <p:cNvPr id="150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有針對</a:t>
            </a:r>
            <a:r>
              <a:t>Back-warp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演算法做任何變化</a:t>
            </a:r>
            <a:r>
              <a:t>?</a:t>
            </a:r>
          </a:p>
          <a:p>
            <a:pPr/>
            <a:r>
              <a:t>A1: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我們從圖</a:t>
            </a:r>
            <a:r>
              <a:t>0,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圖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分別做</a:t>
            </a:r>
            <a:r>
              <a:t>back-warp,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得兩個結果</a:t>
            </a:r>
          </a:p>
          <a:p>
            <a:pPr/>
            <a:r>
              <a:t>A2: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使用公式</a:t>
            </a:r>
            <a:r>
              <a:t>”F</a:t>
            </a:r>
            <a:r>
              <a:rPr baseline="-25000"/>
              <a:t>t1</a:t>
            </a:r>
            <a:r>
              <a:t> ~ (1-t)</a:t>
            </a:r>
            <a:r>
              <a:rPr baseline="30000"/>
              <a:t>2</a:t>
            </a:r>
            <a:r>
              <a:t>F</a:t>
            </a:r>
            <a:r>
              <a:rPr baseline="-25000"/>
              <a:t>01</a:t>
            </a:r>
            <a:r>
              <a:t> - t(1-t)F</a:t>
            </a:r>
            <a:r>
              <a:rPr baseline="-25000"/>
              <a:t>10</a:t>
            </a:r>
            <a:r>
              <a:t>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來近似</a:t>
            </a:r>
          </a:p>
        </p:txBody>
      </p:sp>
      <p:sp>
        <p:nvSpPr>
          <p:cNvPr id="151" name="投影片編號版面配置區 3"/>
          <p:cNvSpPr txBox="1"/>
          <p:nvPr>
            <p:ph type="sldNum" sz="quarter" idx="2"/>
          </p:nvPr>
        </p:nvSpPr>
        <p:spPr>
          <a:xfrm>
            <a:off x="8696306" y="9892"/>
            <a:ext cx="240430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59536">
              <a:defRPr sz="3759"/>
            </a:pPr>
            <a:r>
              <a:t>Part1: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說明模型</a:t>
            </a:r>
            <a:br>
              <a:rPr>
                <a:latin typeface="+mj-lt"/>
                <a:ea typeface="+mj-ea"/>
                <a:cs typeface="+mj-cs"/>
                <a:sym typeface="Helvetica"/>
              </a:rPr>
            </a:br>
            <a:r>
              <a:rPr sz="2068"/>
              <a:t>Back-warp the flows</a:t>
            </a:r>
          </a:p>
        </p:txBody>
      </p:sp>
      <p:sp>
        <p:nvSpPr>
          <p:cNvPr id="154" name="內容版面配置區 2"/>
          <p:cNvSpPr txBox="1"/>
          <p:nvPr>
            <p:ph type="body" idx="1"/>
          </p:nvPr>
        </p:nvSpPr>
        <p:spPr>
          <a:xfrm>
            <a:off x="457200" y="2249423"/>
            <a:ext cx="8229600" cy="4325113"/>
          </a:xfrm>
          <a:prstGeom prst="rect">
            <a:avLst/>
          </a:prstGeom>
        </p:spPr>
        <p:txBody>
          <a:bodyPr/>
          <a:lstStyle/>
          <a:p>
            <a:pPr/>
            <a:r>
              <a:t>Q: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有針對</a:t>
            </a:r>
            <a:r>
              <a:t>Back-warp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演算法做任何變化</a:t>
            </a:r>
            <a:r>
              <a:t>?</a:t>
            </a:r>
          </a:p>
          <a:p>
            <a:pPr/>
            <a:r>
              <a:t>A1: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我們從圖</a:t>
            </a:r>
            <a:r>
              <a:t>0,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圖</a:t>
            </a:r>
            <a:r>
              <a:t>1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分別做</a:t>
            </a:r>
            <a:r>
              <a:t>back-warp,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得兩個結果</a:t>
            </a:r>
          </a:p>
          <a:p>
            <a:pPr/>
            <a:r>
              <a:t>A2: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 使用公式</a:t>
            </a:r>
            <a:r>
              <a:t>”F</a:t>
            </a:r>
            <a:r>
              <a:rPr baseline="-25000"/>
              <a:t>t1</a:t>
            </a:r>
            <a:r>
              <a:t> ~ (1-t)</a:t>
            </a:r>
            <a:r>
              <a:rPr baseline="30000"/>
              <a:t>2</a:t>
            </a:r>
            <a:r>
              <a:t>F</a:t>
            </a:r>
            <a:r>
              <a:rPr baseline="-25000"/>
              <a:t>01</a:t>
            </a:r>
            <a:r>
              <a:t> - t(1-t)F</a:t>
            </a:r>
            <a:r>
              <a:rPr baseline="-25000"/>
              <a:t>10</a:t>
            </a:r>
            <a:r>
              <a:t>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來近似</a:t>
            </a:r>
          </a:p>
        </p:txBody>
      </p:sp>
      <p:sp>
        <p:nvSpPr>
          <p:cNvPr id="155" name="投影片編號版面配置區 3"/>
          <p:cNvSpPr txBox="1"/>
          <p:nvPr>
            <p:ph type="sldNum" sz="quarter" idx="2"/>
          </p:nvPr>
        </p:nvSpPr>
        <p:spPr>
          <a:xfrm>
            <a:off x="8703227" y="9892"/>
            <a:ext cx="233509" cy="3581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560" y="3861048"/>
            <a:ext cx="7444256" cy="2808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都會">
  <a:themeElements>
    <a:clrScheme name="都會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0000FF"/>
      </a:hlink>
      <a:folHlink>
        <a:srgbClr val="FF00FF"/>
      </a:folHlink>
    </a:clrScheme>
    <a:fontScheme name="都會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都會">
  <a:themeElements>
    <a:clrScheme name="都會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0000FF"/>
      </a:hlink>
      <a:folHlink>
        <a:srgbClr val="FF00FF"/>
      </a:folHlink>
    </a:clrScheme>
    <a:fontScheme name="都會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eorgia"/>
            <a:ea typeface="Georgia"/>
            <a:cs typeface="Georgia"/>
            <a:sym typeface="Georg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